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349D-8A36-43D6-A179-49A136A54501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98794-A976-4AE3-BB66-ABDF5F7F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621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349D-8A36-43D6-A179-49A136A54501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98794-A976-4AE3-BB66-ABDF5F7F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481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349D-8A36-43D6-A179-49A136A54501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98794-A976-4AE3-BB66-ABDF5F7F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862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349D-8A36-43D6-A179-49A136A54501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98794-A976-4AE3-BB66-ABDF5F7F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276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349D-8A36-43D6-A179-49A136A54501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98794-A976-4AE3-BB66-ABDF5F7F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78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349D-8A36-43D6-A179-49A136A54501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98794-A976-4AE3-BB66-ABDF5F7F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361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349D-8A36-43D6-A179-49A136A54501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98794-A976-4AE3-BB66-ABDF5F7F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478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349D-8A36-43D6-A179-49A136A54501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98794-A976-4AE3-BB66-ABDF5F7F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473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349D-8A36-43D6-A179-49A136A54501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98794-A976-4AE3-BB66-ABDF5F7F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6491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349D-8A36-43D6-A179-49A136A54501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98794-A976-4AE3-BB66-ABDF5F7F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550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349D-8A36-43D6-A179-49A136A54501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98794-A976-4AE3-BB66-ABDF5F7F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98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0349D-8A36-43D6-A179-49A136A54501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98794-A976-4AE3-BB66-ABDF5F7F5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022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100708"/>
              </p:ext>
            </p:extLst>
          </p:nvPr>
        </p:nvGraphicFramePr>
        <p:xfrm>
          <a:off x="3594122" y="1695623"/>
          <a:ext cx="4965656" cy="4371427"/>
        </p:xfrm>
        <a:graphic>
          <a:graphicData uri="http://schemas.openxmlformats.org/drawingml/2006/table">
            <a:tbl>
              <a:tblPr/>
              <a:tblGrid>
                <a:gridCol w="2217443">
                  <a:extLst>
                    <a:ext uri="{9D8B030D-6E8A-4147-A177-3AD203B41FA5}">
                      <a16:colId xmlns:a16="http://schemas.microsoft.com/office/drawing/2014/main" val="1516351036"/>
                    </a:ext>
                  </a:extLst>
                </a:gridCol>
                <a:gridCol w="2748213">
                  <a:extLst>
                    <a:ext uri="{9D8B030D-6E8A-4147-A177-3AD203B41FA5}">
                      <a16:colId xmlns:a16="http://schemas.microsoft.com/office/drawing/2014/main" val="1447919416"/>
                    </a:ext>
                  </a:extLst>
                </a:gridCol>
              </a:tblGrid>
              <a:tr h="5425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Полное наименование фирмы</a:t>
                      </a:r>
                      <a:endParaRPr lang="ru-RU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ОБЩЕСТВО С ОГРАНИЧЕННОЙ ОТВЕТСТВЕННОСТЬЮ "ПРОЕКТНО-СТРОИТЕЛЬНАЯ КОМПАНИЯ "БАЙС"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6204143"/>
                  </a:ext>
                </a:extLst>
              </a:tr>
              <a:tr h="3302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Сокращенное наименование фирмы</a:t>
                      </a:r>
                      <a:endParaRPr lang="ru-RU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ООО "ПСК "БАЙС"</a:t>
                      </a:r>
                    </a:p>
                  </a:txBody>
                  <a:tcPr marL="53077" marR="530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9018339"/>
                  </a:ext>
                </a:extLst>
              </a:tr>
              <a:tr h="246710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"/>
                      </a:pPr>
                      <a:r>
                        <a:rPr lang="ru-RU" sz="1100" b="1" i="1" kern="0">
                          <a:effectLst/>
                          <a:latin typeface="Times New Roman" panose="02020603050405020304" pitchFamily="18" charset="0"/>
                        </a:rPr>
                        <a:t>Юридический адрес</a:t>
                      </a:r>
                      <a:endParaRPr lang="ru-RU" sz="800" b="1" i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3077" marR="530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664043, г. Иркутск, ул. Сергеева, стр. 3а, оф. 203</a:t>
                      </a:r>
                    </a:p>
                  </a:txBody>
                  <a:tcPr marL="53077" marR="53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129995"/>
                  </a:ext>
                </a:extLst>
              </a:tr>
              <a:tr h="165129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"/>
                      </a:pPr>
                      <a:r>
                        <a:rPr lang="ru-RU" sz="1100" b="1" i="1" kern="0">
                          <a:effectLst/>
                          <a:latin typeface="Times New Roman" panose="02020603050405020304" pitchFamily="18" charset="0"/>
                        </a:rPr>
                        <a:t>Фактический адрес</a:t>
                      </a:r>
                      <a:endParaRPr lang="ru-RU" sz="800" b="1" i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3077" marR="530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664043, г. Иркутск, ул. Сергеева, стр. 3а, оф. 203</a:t>
                      </a:r>
                    </a:p>
                  </a:txBody>
                  <a:tcPr marL="53077" marR="53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6959019"/>
                  </a:ext>
                </a:extLst>
              </a:tr>
              <a:tr h="1651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Почтовый адрес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664043, г. Иркутск – 43, а\я 167</a:t>
                      </a:r>
                    </a:p>
                  </a:txBody>
                  <a:tcPr marL="53077" marR="53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975684"/>
                  </a:ext>
                </a:extLst>
              </a:tr>
              <a:tr h="2594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Телефон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(3952) 50-00-50/50-00-40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5180054"/>
                  </a:ext>
                </a:extLst>
              </a:tr>
              <a:tr h="2594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ИНН/КПП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3808206223/381201001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1844915"/>
                  </a:ext>
                </a:extLst>
              </a:tr>
              <a:tr h="1651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ОКВЭД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41.20</a:t>
                      </a:r>
                    </a:p>
                  </a:txBody>
                  <a:tcPr marL="53077" marR="53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1785580"/>
                  </a:ext>
                </a:extLst>
              </a:tr>
              <a:tr h="2594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ОКПО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87076836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2053835"/>
                  </a:ext>
                </a:extLst>
              </a:tr>
              <a:tr h="2005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Расчетный счет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40702810118350042647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0308643"/>
                  </a:ext>
                </a:extLst>
              </a:tr>
              <a:tr h="2005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Корреспондентский счет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30101810900000000607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5384843"/>
                  </a:ext>
                </a:extLst>
              </a:tr>
              <a:tr h="165129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"/>
                      </a:pPr>
                      <a:r>
                        <a:rPr lang="ru-RU" sz="1100" b="1" i="1" kern="0">
                          <a:effectLst/>
                          <a:latin typeface="Times New Roman" panose="02020603050405020304" pitchFamily="18" charset="0"/>
                        </a:rPr>
                        <a:t>Банк</a:t>
                      </a:r>
                      <a:endParaRPr lang="ru-RU" sz="800" b="1" i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3077" marR="530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БАЙКАЛЬСКИЙ БАНК ПАО СБЕРБАНК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0501149"/>
                  </a:ext>
                </a:extLst>
              </a:tr>
              <a:tr h="2005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БИК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042520607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7288103"/>
                  </a:ext>
                </a:extLst>
              </a:tr>
              <a:tr h="2594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ОГРН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1093850000090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2345677"/>
                  </a:ext>
                </a:extLst>
              </a:tr>
              <a:tr h="3420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Генеральный директор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Гапоненко Дмитрий Михайлович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7205666"/>
                  </a:ext>
                </a:extLst>
              </a:tr>
              <a:tr h="2594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Действует на основании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Устава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7795785"/>
                  </a:ext>
                </a:extLst>
              </a:tr>
              <a:tr h="1651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Главный бухгалтер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Гапоненко Дмитрий Михайлович</a:t>
                      </a:r>
                    </a:p>
                  </a:txBody>
                  <a:tcPr marL="53077" marR="53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8330051"/>
                  </a:ext>
                </a:extLst>
              </a:tr>
              <a:tr h="1651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Эл/почта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info@bais.ru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077" marR="53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237623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319037" y="818460"/>
            <a:ext cx="3515826" cy="87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КРТОЧКА ПРЕДПРИЯТИЯ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ООО «ПСК «БАЙС»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1722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78</Words>
  <Application>Microsoft Office PowerPoint</Application>
  <PresentationFormat>Широкоэкранный</PresentationFormat>
  <Paragraphs>58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кубическая дурилка</dc:creator>
  <cp:lastModifiedBy>кубическая дурилка</cp:lastModifiedBy>
  <cp:revision>1</cp:revision>
  <dcterms:created xsi:type="dcterms:W3CDTF">2025-07-29T10:35:03Z</dcterms:created>
  <dcterms:modified xsi:type="dcterms:W3CDTF">2025-07-29T10:36:19Z</dcterms:modified>
</cp:coreProperties>
</file>